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4fbf20170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86" name="Google Shape;186;g334fbf20170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7789a0418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Manhattan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PM 2.5 reduced by 42.3% from 2008 to 2022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NO2 reduced by 44.1%, with notable improvements since 2015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Bronx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PM 2.5 levels decreasing steadily, but slower than Manhattan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NO2 levels show fluctuations, indicating inconsistent improvement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7789a0418_9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7789a0418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Staten Island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Consistent decrease in both PM 2.5 and NO2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Lowest pollution levels among these boroughs</a:t>
            </a:r>
            <a:endParaRPr/>
          </a:p>
        </p:txBody>
      </p:sp>
      <p:sp>
        <p:nvSpPr>
          <p:cNvPr id="269" name="Google Shape;269;g337789a0418_9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789a0418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i="1" lang="en" u="sng"/>
              <a:t>GRECIA</a:t>
            </a:r>
            <a:endParaRPr b="1" i="1"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A CONCLUSION FOR THIS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Between 2009 and 2022, NYC’s air quality </a:t>
            </a:r>
            <a:r>
              <a:rPr b="1" lang="en">
                <a:solidFill>
                  <a:schemeClr val="dk1"/>
                </a:solidFill>
              </a:rPr>
              <a:t>improved across all boroughs but not equally.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Staten Island</a:t>
            </a:r>
            <a:r>
              <a:rPr lang="en">
                <a:solidFill>
                  <a:schemeClr val="dk1"/>
                </a:solidFill>
              </a:rPr>
              <a:t> had the best air from the start, with NITROGEN DIOXIDE dropping from 16.8 to 11.2 ppb and PM2.5 from 9.8 to 5.2 MICROGRAMS PER CUBIC METER)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Less traffic, more open space—less of a fight.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Manhattan</a:t>
            </a:r>
            <a:r>
              <a:rPr lang="en">
                <a:solidFill>
                  <a:schemeClr val="dk1"/>
                </a:solidFill>
              </a:rPr>
              <a:t>, on the other hand, started with the worst air—NITROGEN DIOXIDE at 33.9 ppb, PM2.5 at 12.6 </a:t>
            </a:r>
            <a:r>
              <a:rPr lang="en">
                <a:solidFill>
                  <a:schemeClr val="dk1"/>
                </a:solidFill>
              </a:rPr>
              <a:t>MICROGRAMS PER CUBIC METER</a:t>
            </a:r>
            <a:r>
              <a:rPr lang="en">
                <a:solidFill>
                  <a:schemeClr val="dk1"/>
                </a:solidFill>
              </a:rPr>
              <a:t>. By 2022, those numbers fell to 19.1 and 7,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big drop but still the highest in the city.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Leading us to assume that improvement doesnt necessarily  equal to good air quality.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Our time-series chart tracks these shifts dynamically between </a:t>
            </a:r>
            <a:r>
              <a:rPr lang="en">
                <a:solidFill>
                  <a:schemeClr val="dk1"/>
                </a:solidFill>
              </a:rPr>
              <a:t>boroughs</a:t>
            </a:r>
            <a:r>
              <a:rPr lang="en">
                <a:solidFill>
                  <a:schemeClr val="dk1"/>
                </a:solidFill>
              </a:rPr>
              <a:t> with a drop down menu. The takeaway? Progress happens, but as shown, urban density slows it down</a:t>
            </a:r>
            <a:endParaRPr/>
          </a:p>
        </p:txBody>
      </p:sp>
      <p:sp>
        <p:nvSpPr>
          <p:cNvPr id="276" name="Google Shape;276;g337789a0418_9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4fbf20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chris/erika</a:t>
            </a:r>
            <a:endParaRPr/>
          </a:p>
        </p:txBody>
      </p:sp>
      <p:sp>
        <p:nvSpPr>
          <p:cNvPr id="285" name="Google Shape;285;g334fbf2017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042e0ce5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297" name="Google Shape;297;g337042e0ce5_7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7d10890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09" name="Google Shape;309;g337d108908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7042e0ce5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18" name="Google Shape;318;g337042e0ce5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7042e0ce5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Kaouther - Recommendations</a:t>
            </a:r>
            <a:endParaRPr/>
          </a:p>
        </p:txBody>
      </p:sp>
      <p:sp>
        <p:nvSpPr>
          <p:cNvPr id="326" name="Google Shape;326;g337042e0ce5_7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7789a041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7789a041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Sae- Conclusion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4fbf20170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93" name="Google Shape;193;g334fbf20170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4fbf20170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199" name="Google Shape;199;g334fbf20170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bf2017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205" name="Google Shape;205;g334fbf20170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7789a0418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7789a0418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Melisa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7042e0ce5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Mikaela</a:t>
            </a:r>
            <a:endParaRPr/>
          </a:p>
        </p:txBody>
      </p:sp>
      <p:sp>
        <p:nvSpPr>
          <p:cNvPr id="218" name="Google Shape;218;g337042e0ce5_7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4fbf20170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rumani</a:t>
            </a:r>
            <a:endParaRPr/>
          </a:p>
        </p:txBody>
      </p:sp>
      <p:sp>
        <p:nvSpPr>
          <p:cNvPr id="225" name="Google Shape;225;g334fbf20170_2_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7042e0ce5_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charisse</a:t>
            </a:r>
            <a:endParaRPr/>
          </a:p>
        </p:txBody>
      </p:sp>
      <p:sp>
        <p:nvSpPr>
          <p:cNvPr id="242" name="Google Shape;242;g337042e0ce5_7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7789a0418_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charisse</a:t>
            </a:r>
            <a:endParaRPr/>
          </a:p>
        </p:txBody>
      </p:sp>
      <p:sp>
        <p:nvSpPr>
          <p:cNvPr id="250" name="Google Shape;250;g337789a0418_9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82" name="Google Shape;82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85" name="Google Shape;85;p1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86" name="Google Shape;86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88" name="Google Shape;88;p1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89" name="Google Shape;89;p1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90" name="Google Shape;90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508001" y="2025650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3" type="body"/>
          </p:nvPr>
        </p:nvSpPr>
        <p:spPr>
          <a:xfrm>
            <a:off x="3816287" y="1620737"/>
            <a:ext cx="313921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8" name="Google Shape;108;p18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508000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/>
          <p:nvPr>
            <p:ph idx="2" type="pic"/>
          </p:nvPr>
        </p:nvSpPr>
        <p:spPr>
          <a:xfrm>
            <a:off x="508000" y="457200"/>
            <a:ext cx="6447501" cy="2884288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08000" y="4025503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49" name="Google Shape;149;p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rgbClr val="56A9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64" name="Google Shape;164;p26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514349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 rot="5400000">
            <a:off x="2276461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 rot="5400000">
            <a:off x="4495739" y="1937215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58" name="Google Shape;58;p1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3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38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atalog.data.gov/dataset/air-quality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8.png"/><Relationship Id="rId13" Type="http://schemas.openxmlformats.org/officeDocument/2006/relationships/image" Target="../media/image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.jp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928325" y="3493450"/>
            <a:ext cx="71253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3" marL="2654300" rtl="0" algn="l">
              <a:spcBef>
                <a:spcPts val="0"/>
              </a:spcBef>
              <a:spcAft>
                <a:spcPts val="0"/>
              </a:spcAft>
              <a:buSzPct val="79166"/>
              <a:buNone/>
            </a:pPr>
            <a:r>
              <a:rPr b="1" i="1" lang="en" sz="4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i="1" lang="en" sz="48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Team 2 Members: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Abid, Kaouther		Khant, Myatminn</a:t>
            </a:r>
            <a:r>
              <a:rPr b="1" lang="en" sz="4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	</a:t>
            </a: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Carlton, Mikaela		Lane, Chris 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Dorsainvil, Erika		Legg, Lorelei		Fetter, William		Lopez, Grecia 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Park, Sae 			Hodzic, Melisa 	Robinson, Charisse</a:t>
            </a:r>
            <a:r>
              <a:rPr lang="en" sz="4800"/>
              <a:t>		</a:t>
            </a: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Kafle, Rumani</a:t>
            </a:r>
            <a:endParaRPr b="0" sz="4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pic>
        <p:nvPicPr>
          <p:cNvPr descr="Manhattan/New York City/NYC Skyline | Manhattan (/mænˈhætən/… | Flickr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377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80000" dist="57150">
              <a:srgbClr val="000000">
                <a:alpha val="50000"/>
              </a:srgbClr>
            </a:outerShdw>
          </a:effectLst>
        </p:spPr>
      </p:pic>
      <p:sp>
        <p:nvSpPr>
          <p:cNvPr id="190" name="Google Shape;190;p30"/>
          <p:cNvSpPr txBox="1"/>
          <p:nvPr/>
        </p:nvSpPr>
        <p:spPr>
          <a:xfrm>
            <a:off x="845650" y="103750"/>
            <a:ext cx="70635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York City Air Quality Analysis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 20, 2025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4571" r="0" t="0"/>
          <a:stretch/>
        </p:blipFill>
        <p:spPr>
          <a:xfrm>
            <a:off x="294175" y="1021675"/>
            <a:ext cx="3861627" cy="197949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9"/>
          <p:cNvSpPr txBox="1"/>
          <p:nvPr/>
        </p:nvSpPr>
        <p:spPr>
          <a:xfrm>
            <a:off x="294175" y="3165550"/>
            <a:ext cx="3649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Manhattan 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Still the most polluted.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33.9 → 19.1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12.6 → 7 mcg/m³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Traffic could be a challenge.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 b="0" l="0" r="5882" t="0"/>
          <a:stretch/>
        </p:blipFill>
        <p:spPr>
          <a:xfrm>
            <a:off x="4258250" y="1013250"/>
            <a:ext cx="4046700" cy="197949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39"/>
          <p:cNvSpPr txBox="1"/>
          <p:nvPr/>
        </p:nvSpPr>
        <p:spPr>
          <a:xfrm>
            <a:off x="4416047" y="3062042"/>
            <a:ext cx="3731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Bronx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Biggest improvement.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24.5 → 16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11.1 → 6.1 mcg/m³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1017775"/>
            <a:ext cx="6433075" cy="28904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0"/>
          <p:cNvSpPr txBox="1"/>
          <p:nvPr/>
        </p:nvSpPr>
        <p:spPr>
          <a:xfrm>
            <a:off x="954700" y="39820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Staten Island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Best air quality.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16.8 → 11.2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9.8 → 5.2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Low traffic &amp; open space may have helped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802976" y="361350"/>
            <a:ext cx="74175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 Conclusion</a:t>
            </a:r>
            <a:endParaRPr sz="2100"/>
          </a:p>
        </p:txBody>
      </p:sp>
      <p:sp>
        <p:nvSpPr>
          <p:cNvPr id="279" name="Google Shape;279;p41"/>
          <p:cNvSpPr txBox="1"/>
          <p:nvPr/>
        </p:nvSpPr>
        <p:spPr>
          <a:xfrm>
            <a:off x="1701725" y="43606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boroughs improved significantly, but urban density slows progress.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974575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Best Air Quality: Staten Island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16.8 ppb (2009) → 11.2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9.8 mcg/m³ (2009) → 5.2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i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i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etter air quality from the start, but improvements weren’t as drastic.</a:t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475863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Worst Air Quality: Manhattan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33.9 ppb (2009) → 19.1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12.6 mcg/m³ (2009) → 7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i="1" lang="en" sz="1100">
                <a:solidFill>
                  <a:schemeClr val="dk1"/>
                </a:solidFill>
              </a:rPr>
              <a:t>Improved a lot but still has the highest pollution - does improvement mean good air quality?</a:t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5136950" y="1264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</a:t>
            </a:r>
            <a:r>
              <a:rPr b="1" i="1" lang="en" sz="2900"/>
              <a:t>Geospatial Heatmap </a:t>
            </a:r>
            <a:endParaRPr sz="2000"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2655" l="514" r="455" t="1805"/>
          <a:stretch/>
        </p:blipFill>
        <p:spPr>
          <a:xfrm>
            <a:off x="299750" y="452437"/>
            <a:ext cx="8544499" cy="3628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20000" dist="57150">
              <a:srgbClr val="000000">
                <a:alpha val="50000"/>
              </a:srgbClr>
            </a:outerShdw>
          </a:effectLst>
        </p:spPr>
      </p:pic>
      <p:sp>
        <p:nvSpPr>
          <p:cNvPr id="289" name="Google Shape;289;p42"/>
          <p:cNvSpPr txBox="1"/>
          <p:nvPr/>
        </p:nvSpPr>
        <p:spPr>
          <a:xfrm>
            <a:off x="910250" y="4154725"/>
            <a:ext cx="76605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The heatmap shows fluctuating pollution trends over the years.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Manhattan and the Bronx consistently show higher pollution levels.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Improvements are visible in some areas due to environmental regulations.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Seasonal variations may influence pollution levels.</a:t>
            </a:r>
            <a:endParaRPr sz="1200">
              <a:solidFill>
                <a:srgbClr val="1F49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5" y="646775"/>
            <a:ext cx="18478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475" y="1809750"/>
            <a:ext cx="18859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850" y="2830100"/>
            <a:ext cx="1866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763" y="3095338"/>
            <a:ext cx="18573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1463" y="911850"/>
            <a:ext cx="1857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 </a:t>
            </a:r>
            <a:r>
              <a:rPr b="1" i="1" lang="en" sz="2900"/>
              <a:t>Geospatial Heatmap  </a:t>
            </a:r>
            <a:endParaRPr sz="2000"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2531" l="555" r="287" t="1948"/>
          <a:stretch/>
        </p:blipFill>
        <p:spPr>
          <a:xfrm>
            <a:off x="246525" y="494950"/>
            <a:ext cx="8650950" cy="373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57150">
              <a:srgbClr val="000000">
                <a:alpha val="50000"/>
              </a:srgbClr>
            </a:outerShdw>
          </a:effectLst>
        </p:spPr>
      </p:pic>
      <p:sp>
        <p:nvSpPr>
          <p:cNvPr id="301" name="Google Shape;301;p43"/>
          <p:cNvSpPr txBox="1"/>
          <p:nvPr/>
        </p:nvSpPr>
        <p:spPr>
          <a:xfrm>
            <a:off x="955075" y="4227575"/>
            <a:ext cx="76605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The heatmap shows fluctuating pollution trends over the years.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Manhattan and the Bronx consistently show higher pollution levels.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Improvements are visible in some areas due to environmental regulations.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Seasonal variations may influence pollution levels.</a:t>
            </a:r>
            <a:endParaRPr sz="1200">
              <a:solidFill>
                <a:srgbClr val="1F49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25" y="718663"/>
            <a:ext cx="18288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863" y="1752763"/>
            <a:ext cx="1876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188" y="2786875"/>
            <a:ext cx="1838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063" y="3100663"/>
            <a:ext cx="18383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763" y="933788"/>
            <a:ext cx="18764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 Geospatial Heatmap  </a:t>
            </a:r>
            <a:endParaRPr sz="2000"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3375"/>
            <a:ext cx="8839200" cy="4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275" y="543372"/>
            <a:ext cx="1721100" cy="6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125" y="1895850"/>
            <a:ext cx="17211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5897" y="2805272"/>
            <a:ext cx="1848100" cy="7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4825" y="85800"/>
            <a:ext cx="81540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/>
              <a:t>Geospatial Heatmap Data &amp; Methodology:</a:t>
            </a:r>
            <a:endParaRPr sz="1800"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913175" y="4197552"/>
            <a:ext cx="644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254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sz="610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653400" y="951100"/>
            <a:ext cx="6592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00" y="791700"/>
            <a:ext cx="5776248" cy="3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992475" y="0"/>
            <a:ext cx="565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800"/>
              <a:t>                      </a:t>
            </a:r>
            <a:r>
              <a:rPr b="1" i="1" lang="en" sz="2800"/>
              <a:t>Recommendations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b="1" i="1" sz="2600"/>
          </a:p>
        </p:txBody>
      </p:sp>
      <p:sp>
        <p:nvSpPr>
          <p:cNvPr id="329" name="Google Shape;329;p46"/>
          <p:cNvSpPr txBox="1"/>
          <p:nvPr/>
        </p:nvSpPr>
        <p:spPr>
          <a:xfrm>
            <a:off x="3065600" y="388975"/>
            <a:ext cx="4284600" cy="4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Continue monitoring and analyzing air quality data to track trends and identify areas for improvement.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Implement targeted policies to reduce NO2 levels in dense urban areas, focusing on strategies to decrease vehicle emissions and promote sustainable urban planning.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Enhance collaboration between government agencies, industries, and communities to address air quality issues collectively and sustainably.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30351" cy="5143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8460000" dist="47625">
              <a:srgbClr val="000000">
                <a:alpha val="54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800"/>
              <a:t>Conclusion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508000" y="1021625"/>
            <a:ext cx="49437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pollution levels in NYC vary across boroughs, with traffic and industrial activity being major contributors.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policy interventions have led to improvements over time, certain areas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—especially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Manhattan and the Bronx—continue to experience high pollution levels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efforts should focus on integrating real-time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monitoring, predictive modeling, and targeted policies to further enhance air quality and mitigate pollution challenges.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950" y="0"/>
            <a:ext cx="3541050" cy="514350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640000" dist="857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75000" y="27600"/>
            <a:ext cx="5267100" cy="5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4666"/>
              <a:buNone/>
            </a:pPr>
            <a:r>
              <a:rPr b="1" i="0" lang="en" sz="7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1" lang="en" sz="6368">
                <a:solidFill>
                  <a:schemeClr val="accent1"/>
                </a:solidFill>
              </a:rPr>
              <a:t>Introduction</a:t>
            </a:r>
            <a:endParaRPr b="1" i="0" sz="10868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t/>
            </a:r>
            <a:endParaRPr b="1" sz="30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This presentation explores air pollution trends in NYC using an interactive Heatmap, Time-Series line chart and a Pollution Bar Chart.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research aims to identify trends over time, compare pollutants, and determine the most polluted areas.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goal is to visualize trends and provide insights into the impact of air quality.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Source:</a:t>
            </a:r>
            <a:endParaRPr sz="3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32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• NYC Open Data - Air Quality</a:t>
            </a:r>
            <a:endParaRPr i="1" sz="3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1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54000" rtl="0" algn="l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250" y="-61400"/>
            <a:ext cx="3197400" cy="530970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st="11430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63175" y="281750"/>
            <a:ext cx="71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Data Processing, Storage &amp; Cleansing:</a:t>
            </a:r>
            <a:endParaRPr b="1" i="1" sz="2100"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763175" y="1030300"/>
            <a:ext cx="64476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85750" lvl="0" marL="254000" rtl="0" algn="l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was retrieved and filtered by borough and pollutant type to include the years of 2009-2022 and the pollutants PM 2.5 and NO2. The csv file was imported to </a:t>
            </a: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PostgresSQL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be stored. We created a json file that was used to create the line chart, heat map, and bar chart.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54000" rtl="0" algn="l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Cleaning Tasks:</a:t>
            </a:r>
            <a:endParaRPr b="1"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Remove missing or corrupted data.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Standardize date formats and pollutant measurements.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Normalize borough names and locations.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802968" y="361338"/>
            <a:ext cx="6152533" cy="5825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Research Questions:</a:t>
            </a:r>
            <a:endParaRPr b="1" sz="3000"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802968" y="123053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b="0" i="0" lang="en" sz="1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How do different pollutants compare in terms of concentration?</a:t>
            </a:r>
            <a:endParaRPr b="0" i="0" sz="1500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What are the trends in air pollution across NYC boroughs over time?</a:t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b="0" i="0" lang="en" sz="1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Which areas in NYC experience the highest levels of pollution?</a:t>
            </a:r>
            <a:endParaRPr b="0" sz="150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220200" y="84925"/>
            <a:ext cx="7952700" cy="65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300"/>
              <a:t>Understanding Air Pollutants: NO₂ &amp; PM 2.5</a:t>
            </a:r>
            <a:endParaRPr b="1" i="1" sz="23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20200" y="769525"/>
            <a:ext cx="6160800" cy="420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NO₂?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Dioxide (NO₂) is a reddish-brown gas it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belongs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 group of highly reactive gases known as nitrogen oxides (NOₓ).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Nitrogen dioxide is a mostly urban air pollutant that comes largely from traffic, industrial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power plants.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PM 2.5?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refers to fine particulate matter that is 2.5 micrometers or smaller in diameter (about 1/30th the width of a human hair!).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microscopic particles can stay suspended in the air for long periods and penetrate deep into the lungs and bloodstream.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comes from a wide range of sources, including traffic, industrial plants, agriculture, wildfire smoke, and dust.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825" y="0"/>
            <a:ext cx="3590938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33350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77875" y="67250"/>
            <a:ext cx="889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/>
              <a:t>Comparison of Different Pollutants </a:t>
            </a:r>
            <a:endParaRPr sz="1800"/>
          </a:p>
        </p:txBody>
      </p:sp>
      <p:sp>
        <p:nvSpPr>
          <p:cNvPr id="221" name="Google Shape;221;p35"/>
          <p:cNvSpPr txBox="1"/>
          <p:nvPr/>
        </p:nvSpPr>
        <p:spPr>
          <a:xfrm>
            <a:off x="263925" y="858900"/>
            <a:ext cx="455940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54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Fine Particles (PM 2.5) is more widespread across NYC, impacting all boroughs.</a:t>
            </a:r>
            <a:endParaRPr sz="1500">
              <a:solidFill>
                <a:schemeClr val="dk1"/>
              </a:solidFill>
            </a:endParaRPr>
          </a:p>
          <a:p>
            <a:pPr indent="-2857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PM 2.5 affects respiratory and cardiovascular health.</a:t>
            </a:r>
            <a:endParaRPr sz="1500">
              <a:solidFill>
                <a:schemeClr val="dk1"/>
              </a:solidFill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Nitrogen Dioxide (</a:t>
            </a:r>
            <a:r>
              <a:rPr lang="en" sz="1500">
                <a:solidFill>
                  <a:schemeClr val="dk1"/>
                </a:solidFill>
              </a:rPr>
              <a:t>NO2) concentrations are highest in high-traffic areas like Midtown Manhattan.</a:t>
            </a:r>
            <a:endParaRPr sz="1500">
              <a:solidFill>
                <a:schemeClr val="dk1"/>
              </a:solidFill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NO2 is linked to lung irritation and asthma, especially in urban zones.</a:t>
            </a:r>
            <a:endParaRPr sz="13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25" y="0"/>
            <a:ext cx="318897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57150">
              <a:srgbClr val="000000">
                <a:alpha val="6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547267" y="456588"/>
            <a:ext cx="67260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Borough Pollution Bar Chart:</a:t>
            </a:r>
            <a:endParaRPr sz="2100"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547275" y="3668475"/>
            <a:ext cx="66444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249039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433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Library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Chart.js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Calculated cumulative average pollutant levels  of Nitrogen Dioxide and Fine Particles for all boroughs in New York City.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Manhattan (25.56 ppb)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(13.71 ppb)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PM2.5 Concentration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Manhattan (9.64 mcg/m3)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</a:t>
            </a: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PM2.5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(7.38  mcg/m3)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traffic congestion, industrial activity, and densely packed buildings.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Staten Island: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 population density, fewer traffic sources, more open spaces, less construction..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0" y="1090500"/>
            <a:ext cx="7308790" cy="252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25" y="2643877"/>
            <a:ext cx="421325" cy="1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625" y="2158976"/>
            <a:ext cx="4213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725" y="2643875"/>
            <a:ext cx="421325" cy="1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7">
            <a:alphaModFix/>
          </a:blip>
          <a:srcRect b="0" l="0" r="8458" t="0"/>
          <a:stretch/>
        </p:blipFill>
        <p:spPr>
          <a:xfrm>
            <a:off x="1827950" y="2257150"/>
            <a:ext cx="4174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8">
            <a:alphaModFix/>
          </a:blip>
          <a:srcRect b="0" l="0" r="4915" t="0"/>
          <a:stretch/>
        </p:blipFill>
        <p:spPr>
          <a:xfrm>
            <a:off x="1012400" y="2700975"/>
            <a:ext cx="421325" cy="20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9">
            <a:alphaModFix/>
          </a:blip>
          <a:srcRect b="0" l="0" r="6112" t="0"/>
          <a:stretch/>
        </p:blipFill>
        <p:spPr>
          <a:xfrm>
            <a:off x="474875" y="2133925"/>
            <a:ext cx="417425" cy="23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10">
            <a:alphaModFix/>
          </a:blip>
          <a:srcRect b="0" l="0" r="4915" t="0"/>
          <a:stretch/>
        </p:blipFill>
        <p:spPr>
          <a:xfrm>
            <a:off x="3829750" y="2647713"/>
            <a:ext cx="421325" cy="1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6900" y="2452325"/>
            <a:ext cx="421325" cy="1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7099" y="2710838"/>
            <a:ext cx="421325" cy="1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5275" y="1920125"/>
            <a:ext cx="421325" cy="22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739543" y="5137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sp>
        <p:nvSpPr>
          <p:cNvPr id="245" name="Google Shape;245;p37"/>
          <p:cNvSpPr txBox="1"/>
          <p:nvPr/>
        </p:nvSpPr>
        <p:spPr>
          <a:xfrm>
            <a:off x="697100" y="968425"/>
            <a:ext cx="623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Tracks changes over years </a:t>
            </a:r>
            <a:r>
              <a:rPr b="1" lang="en" sz="1600" u="sng">
                <a:solidFill>
                  <a:schemeClr val="dk1"/>
                </a:solidFill>
              </a:rPr>
              <a:t>helps us</a:t>
            </a:r>
            <a:r>
              <a:rPr lang="en" sz="1600">
                <a:solidFill>
                  <a:schemeClr val="dk1"/>
                </a:solidFill>
              </a:rPr>
              <a:t> see the </a:t>
            </a:r>
            <a:r>
              <a:rPr b="1" lang="en" sz="1600" u="sng">
                <a:solidFill>
                  <a:schemeClr val="dk1"/>
                </a:solidFill>
              </a:rPr>
              <a:t>impact of policies, urbanization, and climate efforts.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Our time series analysis shows how NYC boroughs have improved over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Nitrogen Dioxide Molecule | Nitrogen dioxide (NO2) highest o… | Flickr" id="247" name="Google Shape;247;p3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39550" y="3360627"/>
            <a:ext cx="2066400" cy="170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6454" r="0" t="0"/>
          <a:stretch/>
        </p:blipFill>
        <p:spPr>
          <a:xfrm>
            <a:off x="231900" y="985231"/>
            <a:ext cx="4181833" cy="216066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8"/>
          <p:cNvSpPr txBox="1"/>
          <p:nvPr/>
        </p:nvSpPr>
        <p:spPr>
          <a:xfrm>
            <a:off x="412875" y="3267598"/>
            <a:ext cx="332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Brooklyn 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Improvement</a:t>
            </a:r>
            <a:r>
              <a:rPr lang="en" sz="1100">
                <a:solidFill>
                  <a:schemeClr val="dk1"/>
                </a:solidFill>
              </a:rPr>
              <a:t> in air quality.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b="1" lang="en" sz="1100">
                <a:solidFill>
                  <a:schemeClr val="dk1"/>
                </a:solidFill>
              </a:rPr>
              <a:t>22.8 → 15.4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10.5 → 6.6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7313" t="0"/>
          <a:stretch/>
        </p:blipFill>
        <p:spPr>
          <a:xfrm>
            <a:off x="4566125" y="992400"/>
            <a:ext cx="3875914" cy="21606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8"/>
          <p:cNvSpPr txBox="1"/>
          <p:nvPr/>
        </p:nvSpPr>
        <p:spPr>
          <a:xfrm>
            <a:off x="4431224" y="3321748"/>
            <a:ext cx="285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Queens 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Steady Decline</a:t>
            </a:r>
            <a:r>
              <a:rPr lang="en" sz="1100">
                <a:solidFill>
                  <a:schemeClr val="dk1"/>
                </a:solidFill>
              </a:rPr>
              <a:t> in pollutants.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b="1" lang="en" sz="1100">
                <a:solidFill>
                  <a:schemeClr val="dk1"/>
                </a:solidFill>
              </a:rPr>
              <a:t>22.2 → 14.9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10.1 → 5.7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